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269" r:id="rId3"/>
    <p:sldId id="257" r:id="rId4"/>
    <p:sldId id="270" r:id="rId5"/>
    <p:sldId id="260" r:id="rId6"/>
    <p:sldId id="271" r:id="rId7"/>
    <p:sldId id="258" r:id="rId8"/>
    <p:sldId id="261" r:id="rId9"/>
    <p:sldId id="262" r:id="rId10"/>
    <p:sldId id="263" r:id="rId11"/>
    <p:sldId id="264" r:id="rId12"/>
    <p:sldId id="265" r:id="rId13"/>
    <p:sldId id="266" r:id="rId14"/>
    <p:sldId id="267" r:id="rId15"/>
    <p:sldId id="273" r:id="rId16"/>
    <p:sldId id="268"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8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B536E9-6CE8-C144-A3A5-CF1CCEEC38F3}" type="datetimeFigureOut">
              <a:rPr lang="en-US" smtClean="0"/>
              <a:t>10/26/18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8CD53A-2C6C-EE4E-93DA-835677874AE1}" type="slidenum">
              <a:rPr lang="en-US" smtClean="0"/>
              <a:t>‹#›</a:t>
            </a:fld>
            <a:endParaRPr lang="en-US"/>
          </a:p>
        </p:txBody>
      </p:sp>
    </p:spTree>
    <p:extLst>
      <p:ext uri="{BB962C8B-B14F-4D97-AF65-F5344CB8AC3E}">
        <p14:creationId xmlns:p14="http://schemas.microsoft.com/office/powerpoint/2010/main" val="33452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1A209-939D-F44B-B5CE-818E77FC1B71}" type="datetimeFigureOut">
              <a:rPr lang="en-US" smtClean="0"/>
              <a:t>10/26/18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6CC49-9895-9046-B153-69903675E46E}" type="slidenum">
              <a:rPr lang="en-US" smtClean="0"/>
              <a:t>‹#›</a:t>
            </a:fld>
            <a:endParaRPr lang="en-US"/>
          </a:p>
        </p:txBody>
      </p:sp>
    </p:spTree>
    <p:extLst>
      <p:ext uri="{BB962C8B-B14F-4D97-AF65-F5344CB8AC3E}">
        <p14:creationId xmlns:p14="http://schemas.microsoft.com/office/powerpoint/2010/main" val="24673941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it the one that started with turn by the right?  Did it end with a circle?</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1</a:t>
            </a:fld>
            <a:endParaRPr lang="en-US"/>
          </a:p>
        </p:txBody>
      </p:sp>
    </p:spTree>
    <p:extLst>
      <p:ext uri="{BB962C8B-B14F-4D97-AF65-F5344CB8AC3E}">
        <p14:creationId xmlns:p14="http://schemas.microsoft.com/office/powerpoint/2010/main" val="345817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woman casts off,</a:t>
            </a:r>
            <a:r>
              <a:rPr lang="en-US" baseline="0" dirty="0" smtClean="0"/>
              <a:t> followed by her partner, dances two places down the dance, crosses below third couple, dances up to her partner’s place and sets.  First man follows his partner and dances up the center of the dance to her place and sets.  First man then casts off, followed by his partner, dances two places down the dance, crosses below third couple, dances up to his original place and sets.  First woman follows her partner and dances up the center of the dance to her original place and sets.  The first couple then takes right hand in right, dances four skip change of step down the center of the dance, turns while retaining right hands and leads up the center of the dance to finish in first place with both hands joined.  Second couple steps in on bar 24 to join both hands.  They dance eight bars of pas de basque, on the first bar they dance away from the center, first couple towards the men’s side and second couple towards the women’s side. On the second step, each person pulls back on right hand to do a quarter turn so the couples are facing up or down.  On the third step, the couples progress up or down the set with pas de basque.  On the fourth step, both couples pull right shoulders back to do one quarter turn.  On the fifth step, both couples take one pas de basque step toward the center of the dance. On the sixth step, both couples pull right shoulders back and turn one half way to own sides of the dance.  On the seventh and eighth steps, all dancers retire with pas de basque steps to own sides in progressed places.</a:t>
            </a:r>
          </a:p>
          <a:p>
            <a:endParaRPr lang="en-US" baseline="0" dirty="0" smtClean="0"/>
          </a:p>
          <a:p>
            <a:endParaRPr lang="en-US" baseline="0" dirty="0" smtClean="0"/>
          </a:p>
          <a:p>
            <a:r>
              <a:rPr lang="en-US" baseline="0" dirty="0" smtClean="0"/>
              <a:t>Chase and set, chase and set, down the middle and up Poussette. </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10</a:t>
            </a:fld>
            <a:endParaRPr lang="en-US"/>
          </a:p>
        </p:txBody>
      </p:sp>
    </p:spTree>
    <p:extLst>
      <p:ext uri="{BB962C8B-B14F-4D97-AF65-F5344CB8AC3E}">
        <p14:creationId xmlns:p14="http://schemas.microsoft.com/office/powerpoint/2010/main" val="2097332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more senses you use when learning something, the better you will remember it.  </a:t>
            </a:r>
            <a:r>
              <a:rPr lang="en-US" baseline="0" dirty="0" smtClean="0"/>
              <a:t>If someone else is doing a walk through, or dancing, picture yourself in their places.  </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11</a:t>
            </a:fld>
            <a:endParaRPr lang="en-US"/>
          </a:p>
        </p:txBody>
      </p:sp>
    </p:spTree>
    <p:extLst>
      <p:ext uri="{BB962C8B-B14F-4D97-AF65-F5344CB8AC3E}">
        <p14:creationId xmlns:p14="http://schemas.microsoft.com/office/powerpoint/2010/main" val="362742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is sort of hard to describe,  but it is definitely true.  If you tell yourself something enough</a:t>
            </a:r>
            <a:r>
              <a:rPr lang="en-US" baseline="0" dirty="0" smtClean="0"/>
              <a:t> you may begin to believe it.</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12</a:t>
            </a:fld>
            <a:endParaRPr lang="en-US"/>
          </a:p>
        </p:txBody>
      </p:sp>
    </p:spTree>
    <p:extLst>
      <p:ext uri="{BB962C8B-B14F-4D97-AF65-F5344CB8AC3E}">
        <p14:creationId xmlns:p14="http://schemas.microsoft.com/office/powerpoint/2010/main" val="2138850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Connections and relationships are really important</a:t>
            </a:r>
            <a:r>
              <a:rPr lang="en-US" baseline="0" dirty="0" smtClean="0"/>
              <a:t> in remembering.  For example, there are many dances where the corners get </a:t>
            </a:r>
            <a:r>
              <a:rPr lang="en-US" baseline="0" dirty="0" smtClean="0"/>
              <a:t>moved around </a:t>
            </a:r>
            <a:r>
              <a:rPr lang="en-US" baseline="0" dirty="0" smtClean="0"/>
              <a:t>in some way and then two half reels of four get them back to places.  If you have a sense of the relationships of the corner formations, it can help you remember to do them.  </a:t>
            </a:r>
          </a:p>
          <a:p>
            <a:endParaRPr lang="en-US" baseline="0" dirty="0" smtClean="0"/>
          </a:p>
          <a:p>
            <a:r>
              <a:rPr lang="en-US" baseline="0" dirty="0" smtClean="0"/>
              <a:t>Spatial relationships are helpful too.  </a:t>
            </a:r>
            <a:r>
              <a:rPr lang="en-US" baseline="0" dirty="0" smtClean="0"/>
              <a:t>If you can picture the set as seen from above, like a Pilling diagram, it can be a helpful way to connect the words to the movements</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13</a:t>
            </a:fld>
            <a:endParaRPr lang="en-US"/>
          </a:p>
        </p:txBody>
      </p:sp>
    </p:spTree>
    <p:extLst>
      <p:ext uri="{BB962C8B-B14F-4D97-AF65-F5344CB8AC3E}">
        <p14:creationId xmlns:p14="http://schemas.microsoft.com/office/powerpoint/2010/main" val="48365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the bad news: this is</a:t>
            </a:r>
            <a:r>
              <a:rPr lang="en-US" baseline="0" dirty="0" smtClean="0"/>
              <a:t> not easy.  You do have to work at it.  In order to chunk information into manageable units, you need to make some of it automatic and you can only do that with practice</a:t>
            </a:r>
            <a:r>
              <a:rPr lang="en-US" baseline="0" dirty="0" smtClean="0"/>
              <a:t>.</a:t>
            </a:r>
            <a:r>
              <a:rPr lang="en-US" dirty="0" smtClean="0"/>
              <a:t> .  Some people use their hands to make the motions of the dance. Research shows that we remember things better when we write them down.</a:t>
            </a:r>
          </a:p>
          <a:p>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14</a:t>
            </a:fld>
            <a:endParaRPr lang="en-US"/>
          </a:p>
        </p:txBody>
      </p:sp>
    </p:spTree>
    <p:extLst>
      <p:ext uri="{BB962C8B-B14F-4D97-AF65-F5344CB8AC3E}">
        <p14:creationId xmlns:p14="http://schemas.microsoft.com/office/powerpoint/2010/main" val="426416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lot of questions about how you prepare for a dance.  Read them through and then talk to the person next to you, threesomes are fine.   One of the concepts that learning specialists talk about is METACOGNITION. </a:t>
            </a:r>
            <a:r>
              <a:rPr lang="en-US" baseline="0" dirty="0" smtClean="0"/>
              <a:t> Thinking about how you think is important in being able to do well at remembering.  </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2</a:t>
            </a:fld>
            <a:endParaRPr lang="en-US"/>
          </a:p>
        </p:txBody>
      </p:sp>
    </p:spTree>
    <p:extLst>
      <p:ext uri="{BB962C8B-B14F-4D97-AF65-F5344CB8AC3E}">
        <p14:creationId xmlns:p14="http://schemas.microsoft.com/office/powerpoint/2010/main" val="73388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Learning happens when you make connections between neurons in your brain.  When neurons</a:t>
            </a:r>
            <a:r>
              <a:rPr lang="en-US" baseline="0" dirty="0" smtClean="0"/>
              <a:t> fire at the same time they make stronger connections and learning happens.  </a:t>
            </a:r>
            <a:endParaRPr lang="en-US" dirty="0" smtClean="0"/>
          </a:p>
          <a:p>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3</a:t>
            </a:fld>
            <a:endParaRPr lang="en-US"/>
          </a:p>
        </p:txBody>
      </p:sp>
    </p:spTree>
    <p:extLst>
      <p:ext uri="{BB962C8B-B14F-4D97-AF65-F5344CB8AC3E}">
        <p14:creationId xmlns:p14="http://schemas.microsoft.com/office/powerpoint/2010/main" val="28729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Short term</a:t>
            </a:r>
            <a:r>
              <a:rPr lang="en-US" baseline="0" dirty="0" smtClean="0"/>
              <a:t> memory depends on what you pay attention to.  Your brain can only deal with what you are actively thinking about. </a:t>
            </a:r>
            <a:r>
              <a:rPr lang="en-US" dirty="0" smtClean="0"/>
              <a:t>think of it as sorting messages into spam and things you want to deal with.  When you are listening to a talk through, there may be other people talking, radiators</a:t>
            </a:r>
            <a:r>
              <a:rPr lang="en-US" baseline="0" dirty="0" smtClean="0"/>
              <a:t> clanging, a fire engine passing by, etc.  You need to focus to let go of the spam.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Working memory is what you need to remember for the length of time of the task. You need to remember the formations while you are doing the steps and paying attention to your partner. Working memory can get overloaded pretty easily.  It can hold 7 items +/- 2.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Long term memory:  this is permanent memory.  It can be procedural or declarative; how to do the skip change or how Maxwell’s Rant begins.  The way to put something into long term memory is to work with it in working memory.  This is where classes and step practice can help to make steps automatic so you have some brain power left for the formations.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is a diagram that might help you see how memory works.  The rest of this presentation is about how to do the “continue thinking” part effectively.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4</a:t>
            </a:fld>
            <a:endParaRPr lang="en-US"/>
          </a:p>
        </p:txBody>
      </p:sp>
    </p:spTree>
    <p:extLst>
      <p:ext uri="{BB962C8B-B14F-4D97-AF65-F5344CB8AC3E}">
        <p14:creationId xmlns:p14="http://schemas.microsoft.com/office/powerpoint/2010/main" val="403220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a:t>
            </a:r>
            <a:r>
              <a:rPr lang="en-US" baseline="0" dirty="0" smtClean="0"/>
              <a:t> that is very important in remembering is paying attention to the right inputs.  </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5</a:t>
            </a:fld>
            <a:endParaRPr lang="en-US"/>
          </a:p>
        </p:txBody>
      </p:sp>
    </p:spTree>
    <p:extLst>
      <p:ext uri="{BB962C8B-B14F-4D97-AF65-F5344CB8AC3E}">
        <p14:creationId xmlns:p14="http://schemas.microsoft.com/office/powerpoint/2010/main" val="253905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only external stimuli that can interfere with memory.</a:t>
            </a:r>
          </a:p>
          <a:p>
            <a:r>
              <a:rPr lang="en-US" dirty="0" smtClean="0"/>
              <a:t>Your brain can distract itself from inside</a:t>
            </a:r>
          </a:p>
          <a:p>
            <a:r>
              <a:rPr lang="en-US" dirty="0" smtClean="0"/>
              <a:t>Emotions are particularly distracting</a:t>
            </a:r>
          </a:p>
          <a:p>
            <a:endParaRPr lang="en-US" dirty="0" smtClean="0"/>
          </a:p>
          <a:p>
            <a:r>
              <a:rPr lang="en-US" dirty="0" smtClean="0"/>
              <a:t>My</a:t>
            </a:r>
            <a:r>
              <a:rPr lang="en-US" baseline="0" dirty="0" smtClean="0"/>
              <a:t> favorite saying is that children are very different from adults, but adults are just like children.  You might be like the first little girl whose tooth is loose, but your distraction is pain.  You might have had a bad day at work and that is causing you to be distracted.  All of this distraction interferes with attention, which is essential to memory.</a:t>
            </a:r>
            <a:endParaRPr lang="en-US" dirty="0" smtClean="0"/>
          </a:p>
          <a:p>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6</a:t>
            </a:fld>
            <a:endParaRPr lang="en-US"/>
          </a:p>
        </p:txBody>
      </p:sp>
    </p:spTree>
    <p:extLst>
      <p:ext uri="{BB962C8B-B14F-4D97-AF65-F5344CB8AC3E}">
        <p14:creationId xmlns:p14="http://schemas.microsoft.com/office/powerpoint/2010/main" val="230611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how many</a:t>
            </a:r>
            <a:r>
              <a:rPr lang="en-US" baseline="0" dirty="0" smtClean="0"/>
              <a:t> of the letters I flash on the board you can </a:t>
            </a:r>
            <a:r>
              <a:rPr lang="en-US" baseline="0" dirty="0" smtClean="0"/>
              <a:t>remember.  Tell the person next to you the letters that you remember.  How many did you remember?</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7</a:t>
            </a:fld>
            <a:endParaRPr lang="en-US"/>
          </a:p>
        </p:txBody>
      </p:sp>
    </p:spTree>
    <p:extLst>
      <p:ext uri="{BB962C8B-B14F-4D97-AF65-F5344CB8AC3E}">
        <p14:creationId xmlns:p14="http://schemas.microsoft.com/office/powerpoint/2010/main" val="403003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Meaning makes it easier to remember because it you have fewer items to remember.  Working memory can</a:t>
            </a:r>
            <a:r>
              <a:rPr lang="en-US" baseline="0" dirty="0" smtClean="0"/>
              <a:t> only hold 7 (+-2) items.  That is why phone numbers were seven digits.  </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8</a:t>
            </a:fld>
            <a:endParaRPr lang="en-US"/>
          </a:p>
        </p:txBody>
      </p:sp>
    </p:spTree>
    <p:extLst>
      <p:ext uri="{BB962C8B-B14F-4D97-AF65-F5344CB8AC3E}">
        <p14:creationId xmlns:p14="http://schemas.microsoft.com/office/powerpoint/2010/main" val="99097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 get meaning into dances?  Some dances have stories like St.</a:t>
            </a:r>
            <a:r>
              <a:rPr lang="en-US" baseline="0" dirty="0" smtClean="0"/>
              <a:t> John River, or </a:t>
            </a:r>
            <a:r>
              <a:rPr lang="en-US" baseline="0" dirty="0" err="1" smtClean="0"/>
              <a:t>Kinmont</a:t>
            </a:r>
            <a:r>
              <a:rPr lang="en-US" baseline="0" dirty="0" smtClean="0"/>
              <a:t> Willie. Or Get Your Shoes on Faster.   Sometimes you can remember the formations as shapes.  OX can be circle four hands round and back followed by hands across and back.  Have you ever done the brassiere dance</a:t>
            </a:r>
            <a:r>
              <a:rPr lang="en-US" baseline="0" dirty="0" smtClean="0"/>
              <a:t>? Fair Donald?  </a:t>
            </a:r>
            <a:r>
              <a:rPr lang="en-US" baseline="0" dirty="0" smtClean="0"/>
              <a:t>B cup, C cup, Cross your heart.  </a:t>
            </a:r>
            <a:endParaRPr lang="en-US" dirty="0"/>
          </a:p>
        </p:txBody>
      </p:sp>
      <p:sp>
        <p:nvSpPr>
          <p:cNvPr id="4" name="Slide Number Placeholder 3"/>
          <p:cNvSpPr>
            <a:spLocks noGrp="1"/>
          </p:cNvSpPr>
          <p:nvPr>
            <p:ph type="sldNum" sz="quarter" idx="10"/>
          </p:nvPr>
        </p:nvSpPr>
        <p:spPr/>
        <p:txBody>
          <a:bodyPr/>
          <a:lstStyle/>
          <a:p>
            <a:fld id="{E456CC49-9895-9046-B153-69903675E46E}" type="slidenum">
              <a:rPr lang="en-US" smtClean="0"/>
              <a:t>9</a:t>
            </a:fld>
            <a:endParaRPr lang="en-US"/>
          </a:p>
        </p:txBody>
      </p:sp>
    </p:spTree>
    <p:extLst>
      <p:ext uri="{BB962C8B-B14F-4D97-AF65-F5344CB8AC3E}">
        <p14:creationId xmlns:p14="http://schemas.microsoft.com/office/powerpoint/2010/main" val="304701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8F712AB-0A41-8E46-85DA-984F3A3FBBB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712AB-0A41-8E46-85DA-984F3A3FBBB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22622-D8FF-EF42-86FD-FB6048C42547}"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F712AB-0A41-8E46-85DA-984F3A3FBBB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F712AB-0A41-8E46-85DA-984F3A3FBBB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F712AB-0A41-8E46-85DA-984F3A3FBBB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8F712AB-0A41-8E46-85DA-984F3A3FBBB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22622-D8FF-EF42-86FD-FB6048C42547}"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712AB-0A41-8E46-85DA-984F3A3FBBBA}" type="datetimeFigureOut">
              <a:rPr lang="en-US" smtClean="0"/>
              <a:t>10/26/18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8F712AB-0A41-8E46-85DA-984F3A3FBBB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8F712AB-0A41-8E46-85DA-984F3A3FBBBA}" type="datetimeFigureOut">
              <a:rPr lang="en-US" smtClean="0"/>
              <a:t>10/26/18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8F712AB-0A41-8E46-85DA-984F3A3FBBBA}" type="datetimeFigureOut">
              <a:rPr lang="en-US" smtClean="0"/>
              <a:t>10/26/18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712AB-0A41-8E46-85DA-984F3A3FBBBA}" type="datetimeFigureOut">
              <a:rPr lang="en-US" smtClean="0"/>
              <a:t>10/26/18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712AB-0A41-8E46-85DA-984F3A3FBBBA}" type="datetimeFigureOut">
              <a:rPr lang="en-US" smtClean="0"/>
              <a:t>10/26/18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22622-D8FF-EF42-86FD-FB6048C425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8F712AB-0A41-8E46-85DA-984F3A3FBBBA}" type="datetimeFigureOut">
              <a:rPr lang="en-US" smtClean="0"/>
              <a:t>10/26/18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0522622-D8FF-EF42-86FD-FB6048C425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cQQCa_kA0U"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1574145"/>
            <a:ext cx="6498158" cy="1724867"/>
          </a:xfrm>
        </p:spPr>
        <p:txBody>
          <a:bodyPr/>
          <a:lstStyle/>
          <a:p>
            <a:r>
              <a:rPr lang="en-US" sz="5400" b="1" dirty="0" smtClean="0"/>
              <a:t>Memory for Scottish Dance</a:t>
            </a:r>
            <a:endParaRPr lang="en-US" sz="5400" b="1" dirty="0"/>
          </a:p>
        </p:txBody>
      </p:sp>
      <p:sp>
        <p:nvSpPr>
          <p:cNvPr id="3" name="Subtitle 2"/>
          <p:cNvSpPr>
            <a:spLocks noGrp="1"/>
          </p:cNvSpPr>
          <p:nvPr>
            <p:ph type="subTitle" idx="1"/>
          </p:nvPr>
        </p:nvSpPr>
        <p:spPr>
          <a:xfrm>
            <a:off x="1322921" y="3299012"/>
            <a:ext cx="6498159" cy="916641"/>
          </a:xfrm>
        </p:spPr>
        <p:txBody>
          <a:bodyPr>
            <a:normAutofit/>
          </a:bodyPr>
          <a:lstStyle/>
          <a:p>
            <a:r>
              <a:rPr lang="en-US" sz="3200" b="1" dirty="0" smtClean="0"/>
              <a:t>Now, how did that dance go?</a:t>
            </a:r>
            <a:endParaRPr lang="en-US" sz="3200" b="1" dirty="0"/>
          </a:p>
        </p:txBody>
      </p:sp>
      <p:pic>
        <p:nvPicPr>
          <p:cNvPr id="4" name="Picture 3" descr="circle of danc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083" y="4376248"/>
            <a:ext cx="3733800" cy="2184400"/>
          </a:xfrm>
          <a:prstGeom prst="rect">
            <a:avLst/>
          </a:prstGeom>
        </p:spPr>
      </p:pic>
      <p:pic>
        <p:nvPicPr>
          <p:cNvPr id="5" name="Picture 4" descr="two danc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76" y="4376248"/>
            <a:ext cx="2140216" cy="2329351"/>
          </a:xfrm>
          <a:prstGeom prst="rect">
            <a:avLst/>
          </a:prstGeom>
        </p:spPr>
      </p:pic>
    </p:spTree>
    <p:extLst>
      <p:ext uri="{BB962C8B-B14F-4D97-AF65-F5344CB8AC3E}">
        <p14:creationId xmlns:p14="http://schemas.microsoft.com/office/powerpoint/2010/main" val="3130213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ENCODE in chunks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4500" dirty="0" smtClean="0"/>
              <a:t>Condense </a:t>
            </a:r>
            <a:r>
              <a:rPr lang="en-US" sz="4500" dirty="0"/>
              <a:t>the information in order to remember </a:t>
            </a:r>
            <a:r>
              <a:rPr lang="en-US" sz="4500" dirty="0" smtClean="0"/>
              <a:t>it</a:t>
            </a:r>
          </a:p>
          <a:p>
            <a:pPr marL="0" indent="0">
              <a:buNone/>
            </a:pPr>
            <a:endParaRPr lang="en-US" sz="4500" dirty="0"/>
          </a:p>
          <a:p>
            <a:pPr marL="0" indent="0">
              <a:buNone/>
            </a:pPr>
            <a:r>
              <a:rPr lang="en-US" sz="4500" dirty="0" smtClean="0"/>
              <a:t>Choice </a:t>
            </a:r>
            <a:r>
              <a:rPr lang="en-US" sz="4500" dirty="0" smtClean="0"/>
              <a:t>one</a:t>
            </a:r>
            <a:endParaRPr lang="en-US" sz="4500" dirty="0"/>
          </a:p>
          <a:p>
            <a:pPr marL="0" indent="0">
              <a:buNone/>
            </a:pPr>
            <a:r>
              <a:rPr lang="en-US" sz="4500" dirty="0" smtClean="0"/>
              <a:t/>
            </a:r>
            <a:br>
              <a:rPr lang="en-US" sz="4500" dirty="0" smtClean="0"/>
            </a:br>
            <a:r>
              <a:rPr lang="en-US" sz="4500" dirty="0" smtClean="0"/>
              <a:t/>
            </a:r>
            <a:br>
              <a:rPr lang="en-US" sz="4500" dirty="0" smtClean="0"/>
            </a:br>
            <a:r>
              <a:rPr lang="en-US" sz="4500" dirty="0" smtClean="0"/>
              <a:t/>
            </a:r>
            <a:br>
              <a:rPr lang="en-US" sz="4500" dirty="0" smtClean="0"/>
            </a:br>
            <a:endParaRPr lang="en-US" sz="4500" dirty="0" smtClean="0"/>
          </a:p>
          <a:p>
            <a:pPr marL="0" indent="0">
              <a:buNone/>
            </a:pPr>
            <a:endParaRPr lang="en-US" sz="4500" dirty="0"/>
          </a:p>
          <a:p>
            <a:pPr marL="0" indent="0">
              <a:buNone/>
            </a:pPr>
            <a:r>
              <a:rPr lang="en-US" sz="4500" dirty="0" smtClean="0"/>
              <a:t>Choice </a:t>
            </a:r>
            <a:r>
              <a:rPr lang="en-US" sz="4500" dirty="0" smtClean="0"/>
              <a:t>two</a:t>
            </a:r>
            <a:endParaRPr lang="en-US" sz="4500" dirty="0"/>
          </a:p>
          <a:p>
            <a:endParaRPr lang="en-US" sz="4500" dirty="0"/>
          </a:p>
          <a:p>
            <a:pPr marL="0" indent="0">
              <a:buNone/>
            </a:pPr>
            <a:r>
              <a:rPr lang="en-US" dirty="0" smtClean="0"/>
              <a:t/>
            </a:r>
            <a:br>
              <a:rPr lang="en-US" dirty="0" smtClean="0"/>
            </a:br>
            <a:endParaRPr lang="en-US" dirty="0"/>
          </a:p>
        </p:txBody>
      </p:sp>
      <p:sp>
        <p:nvSpPr>
          <p:cNvPr id="4" name="TextBox 3"/>
          <p:cNvSpPr txBox="1"/>
          <p:nvPr/>
        </p:nvSpPr>
        <p:spPr>
          <a:xfrm>
            <a:off x="3328737" y="2540000"/>
            <a:ext cx="5262814" cy="2185214"/>
          </a:xfrm>
          <a:prstGeom prst="rect">
            <a:avLst/>
          </a:prstGeom>
          <a:noFill/>
        </p:spPr>
        <p:txBody>
          <a:bodyPr wrap="square" rtlCol="0">
            <a:spAutoFit/>
          </a:bodyPr>
          <a:lstStyle/>
          <a:p>
            <a:r>
              <a:rPr lang="en-US" sz="800" dirty="0"/>
              <a:t>First woman casts off, followed by her partner, dances two places down the dance, crosses below third couple, dances up to her partner’s place and sets.  First man follows his partner and dances up the center of the dance to her place and sets.  First man then casts off, followed by his partner, dances two places down the dance, crosses below third couple, dances up to his original place and sets.  First woman follows her partner and dances up the center of the dance to her original place and sets.  The first couple then takes right hand in right, dances four skip change of step down the center of the dance, turns while retaining right hands and leads up the center of the dance to finish in first place with both hands joined.  Second couple steps in on bar 24 to join both hands.  They dance eight bars of pas de basque, on the first bar they dance away from the center, first couple towards the men’s side and second couple towards the women’s side. On the second step, each person pulls back on right hand to do a quarter turn so the couples are facing up or down.  On the third step, the couples progress up or down the set with pas de basque.  On the fourth step, both couples pull right shoulders back to do one quarter turn.  On the fifth step, both couples take one pas de basque step toward the center of the dance. On the sixth step, both couples pull right shoulders back and turn one half way to own sides of the dance.  On the seventh and eighth steps, all dancers retire with pas de basque steps to own sides in progressed places.</a:t>
            </a:r>
          </a:p>
          <a:p>
            <a:endParaRPr lang="en-US" sz="800" dirty="0"/>
          </a:p>
        </p:txBody>
      </p:sp>
      <p:sp>
        <p:nvSpPr>
          <p:cNvPr id="5" name="TextBox 4"/>
          <p:cNvSpPr txBox="1"/>
          <p:nvPr/>
        </p:nvSpPr>
        <p:spPr>
          <a:xfrm>
            <a:off x="3475789" y="4725214"/>
            <a:ext cx="4090737" cy="646331"/>
          </a:xfrm>
          <a:prstGeom prst="rect">
            <a:avLst/>
          </a:prstGeom>
          <a:noFill/>
        </p:spPr>
        <p:txBody>
          <a:bodyPr wrap="square" rtlCol="0">
            <a:spAutoFit/>
          </a:bodyPr>
          <a:lstStyle/>
          <a:p>
            <a:r>
              <a:rPr lang="en-US" dirty="0" smtClean="0"/>
              <a:t>Chase and set, chase and set, down the middle and up poussette.</a:t>
            </a:r>
            <a:endParaRPr lang="en-US" dirty="0"/>
          </a:p>
        </p:txBody>
      </p:sp>
      <p:pic>
        <p:nvPicPr>
          <p:cNvPr id="6" name="Picture 5" descr="flowers-of-edinbur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6768"/>
            <a:ext cx="9144000" cy="2423322"/>
          </a:xfrm>
          <a:prstGeom prst="rect">
            <a:avLst/>
          </a:prstGeom>
        </p:spPr>
      </p:pic>
    </p:spTree>
    <p:extLst>
      <p:ext uri="{BB962C8B-B14F-4D97-AF65-F5344CB8AC3E}">
        <p14:creationId xmlns:p14="http://schemas.microsoft.com/office/powerpoint/2010/main" val="3989407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strVal val="#ppt_w*0.70"/>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Effect transition="in" filter="fade">
                                      <p:cBhvr>
                                        <p:cTn id="51" dur="10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ppt_w</p:attrName>
                                        </p:attrNameLst>
                                      </p:cBhvr>
                                      <p:tavLst>
                                        <p:tav tm="0">
                                          <p:val>
                                            <p:strVal val="#ppt_w*0.70"/>
                                          </p:val>
                                        </p:tav>
                                        <p:tav tm="100000">
                                          <p:val>
                                            <p:strVal val="#ppt_w"/>
                                          </p:val>
                                        </p:tav>
                                      </p:tavLst>
                                    </p:anim>
                                    <p:anim calcmode="lin" valueType="num">
                                      <p:cBhvr>
                                        <p:cTn id="57" dur="1000" fill="hold"/>
                                        <p:tgtEl>
                                          <p:spTgt spid="5"/>
                                        </p:tgtEl>
                                        <p:attrNameLst>
                                          <p:attrName>ppt_h</p:attrName>
                                        </p:attrNameLst>
                                      </p:cBhvr>
                                      <p:tavLst>
                                        <p:tav tm="0">
                                          <p:val>
                                            <p:strVal val="#ppt_h"/>
                                          </p:val>
                                        </p:tav>
                                        <p:tav tm="100000">
                                          <p:val>
                                            <p:strVal val="#ppt_h"/>
                                          </p:val>
                                        </p:tav>
                                      </p:tavLst>
                                    </p:anim>
                                    <p:animEffect transition="in" filter="fade">
                                      <p:cBhvr>
                                        <p:cTn id="58" dur="10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1000" fill="hold"/>
                                        <p:tgtEl>
                                          <p:spTgt spid="6"/>
                                        </p:tgtEl>
                                        <p:attrNameLst>
                                          <p:attrName>ppt_w</p:attrName>
                                        </p:attrNameLst>
                                      </p:cBhvr>
                                      <p:tavLst>
                                        <p:tav tm="0">
                                          <p:val>
                                            <p:strVal val="#ppt_w*0.70"/>
                                          </p:val>
                                        </p:tav>
                                        <p:tav tm="100000">
                                          <p:val>
                                            <p:strVal val="#ppt_w"/>
                                          </p:val>
                                        </p:tav>
                                      </p:tavLst>
                                    </p:anim>
                                    <p:anim calcmode="lin" valueType="num">
                                      <p:cBhvr>
                                        <p:cTn id="64" dur="1000" fill="hold"/>
                                        <p:tgtEl>
                                          <p:spTgt spid="6"/>
                                        </p:tgtEl>
                                        <p:attrNameLst>
                                          <p:attrName>ppt_h</p:attrName>
                                        </p:attrNameLst>
                                      </p:cBhvr>
                                      <p:tavLst>
                                        <p:tav tm="0">
                                          <p:val>
                                            <p:strVal val="#ppt_h"/>
                                          </p:val>
                                        </p:tav>
                                        <p:tav tm="100000">
                                          <p:val>
                                            <p:strVal val="#ppt_h"/>
                                          </p:val>
                                        </p:tav>
                                      </p:tavLst>
                                    </p:anim>
                                    <p:animEffect transition="in" filter="fade">
                                      <p:cBhvr>
                                        <p:cTn id="6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MULTISENSORY</a:t>
            </a:r>
            <a:endParaRPr lang="en-US" dirty="0"/>
          </a:p>
        </p:txBody>
      </p:sp>
      <p:sp>
        <p:nvSpPr>
          <p:cNvPr id="3" name="Content Placeholder 2"/>
          <p:cNvSpPr>
            <a:spLocks noGrp="1"/>
          </p:cNvSpPr>
          <p:nvPr>
            <p:ph idx="1"/>
          </p:nvPr>
        </p:nvSpPr>
        <p:spPr/>
        <p:txBody>
          <a:bodyPr/>
          <a:lstStyle/>
          <a:p>
            <a:pPr marL="0" indent="0">
              <a:buNone/>
            </a:pPr>
            <a:r>
              <a:rPr lang="en-US" dirty="0" smtClean="0"/>
              <a:t>Listen</a:t>
            </a:r>
            <a:r>
              <a:rPr lang="en-US" dirty="0"/>
              <a:t>, look, move all at the same time.</a:t>
            </a:r>
          </a:p>
          <a:p>
            <a:endParaRPr lang="en-US" dirty="0"/>
          </a:p>
        </p:txBody>
      </p:sp>
      <p:pic>
        <p:nvPicPr>
          <p:cNvPr id="4" name="Picture 3" descr="scottish dance cla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52" y="2098841"/>
            <a:ext cx="6614669" cy="4419601"/>
          </a:xfrm>
          <a:prstGeom prst="rect">
            <a:avLst/>
          </a:prstGeom>
        </p:spPr>
      </p:pic>
    </p:spTree>
    <p:extLst>
      <p:ext uri="{BB962C8B-B14F-4D97-AF65-F5344CB8AC3E}">
        <p14:creationId xmlns:p14="http://schemas.microsoft.com/office/powerpoint/2010/main" val="3310894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OPTIMISM</a:t>
            </a:r>
            <a:endParaRPr lang="en-US" dirty="0"/>
          </a:p>
        </p:txBody>
      </p:sp>
      <p:sp>
        <p:nvSpPr>
          <p:cNvPr id="3" name="Content Placeholder 2"/>
          <p:cNvSpPr>
            <a:spLocks noGrp="1"/>
          </p:cNvSpPr>
          <p:nvPr>
            <p:ph idx="1"/>
          </p:nvPr>
        </p:nvSpPr>
        <p:spPr/>
        <p:txBody>
          <a:bodyPr/>
          <a:lstStyle/>
          <a:p>
            <a:pPr marL="0" indent="0">
              <a:buNone/>
            </a:pPr>
            <a:r>
              <a:rPr lang="en-US" dirty="0" smtClean="0"/>
              <a:t>If </a:t>
            </a:r>
            <a:r>
              <a:rPr lang="en-US" dirty="0"/>
              <a:t>you tell yourself you will not remember, you probably </a:t>
            </a:r>
            <a:r>
              <a:rPr lang="en-US" dirty="0" smtClean="0"/>
              <a:t>won't.</a:t>
            </a:r>
            <a:endParaRPr lang="en-US" dirty="0"/>
          </a:p>
          <a:p>
            <a:r>
              <a:rPr lang="en-US" dirty="0" smtClean="0"/>
              <a:t>Growth Mindset – I can get better at this.</a:t>
            </a:r>
          </a:p>
          <a:p>
            <a:r>
              <a:rPr lang="en-US" dirty="0" smtClean="0"/>
              <a:t>Fixed Mindset – I am as good a dancer as I will ever be.</a:t>
            </a:r>
            <a:endParaRPr lang="en-US" dirty="0"/>
          </a:p>
        </p:txBody>
      </p:sp>
      <p:pic>
        <p:nvPicPr>
          <p:cNvPr id="4" name="Picture 3" descr="growth or fix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234877"/>
            <a:ext cx="8042276" cy="6385728"/>
          </a:xfrm>
          <a:prstGeom prst="rect">
            <a:avLst/>
          </a:prstGeom>
        </p:spPr>
      </p:pic>
    </p:spTree>
    <p:extLst>
      <p:ext uri="{BB962C8B-B14F-4D97-AF65-F5344CB8AC3E}">
        <p14:creationId xmlns:p14="http://schemas.microsoft.com/office/powerpoint/2010/main" val="2395681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a:t>
            </a:r>
            <a:endParaRPr lang="en-US" dirty="0"/>
          </a:p>
        </p:txBody>
      </p:sp>
      <p:sp>
        <p:nvSpPr>
          <p:cNvPr id="3" name="Content Placeholder 2"/>
          <p:cNvSpPr>
            <a:spLocks noGrp="1"/>
          </p:cNvSpPr>
          <p:nvPr>
            <p:ph idx="1"/>
          </p:nvPr>
        </p:nvSpPr>
        <p:spPr>
          <a:xfrm>
            <a:off x="549275" y="1453891"/>
            <a:ext cx="8042276" cy="4343400"/>
          </a:xfrm>
        </p:spPr>
        <p:txBody>
          <a:bodyPr/>
          <a:lstStyle/>
          <a:p>
            <a:pPr marL="0" indent="0">
              <a:buNone/>
            </a:pPr>
            <a:r>
              <a:rPr lang="en-US" dirty="0" smtClean="0"/>
              <a:t>Connections </a:t>
            </a:r>
            <a:r>
              <a:rPr lang="en-US" dirty="0"/>
              <a:t>are essential in remembering</a:t>
            </a:r>
          </a:p>
          <a:p>
            <a:endParaRPr lang="en-US" dirty="0"/>
          </a:p>
        </p:txBody>
      </p:sp>
      <p:pic>
        <p:nvPicPr>
          <p:cNvPr id="4" name="Picture 3" descr="structure-of-3-couple-longwise-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856099"/>
            <a:ext cx="3523618" cy="4764593"/>
          </a:xfrm>
          <a:prstGeom prst="rect">
            <a:avLst/>
          </a:prstGeom>
        </p:spPr>
      </p:pic>
      <p:pic>
        <p:nvPicPr>
          <p:cNvPr id="5" name="Picture 4" descr="Connections-537x3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970" y="2559966"/>
            <a:ext cx="4117581" cy="2913744"/>
          </a:xfrm>
          <a:prstGeom prst="rect">
            <a:avLst/>
          </a:prstGeom>
        </p:spPr>
      </p:pic>
    </p:spTree>
    <p:extLst>
      <p:ext uri="{BB962C8B-B14F-4D97-AF65-F5344CB8AC3E}">
        <p14:creationId xmlns:p14="http://schemas.microsoft.com/office/powerpoint/2010/main" val="429161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DO IT</a:t>
            </a:r>
            <a:endParaRPr lang="en-US" dirty="0"/>
          </a:p>
        </p:txBody>
      </p:sp>
      <p:sp>
        <p:nvSpPr>
          <p:cNvPr id="3" name="Content Placeholder 2"/>
          <p:cNvSpPr>
            <a:spLocks noGrp="1"/>
          </p:cNvSpPr>
          <p:nvPr>
            <p:ph idx="1"/>
          </p:nvPr>
        </p:nvSpPr>
        <p:spPr/>
        <p:txBody>
          <a:bodyPr/>
          <a:lstStyle/>
          <a:p>
            <a:pPr marL="0" indent="0">
              <a:buNone/>
            </a:pPr>
            <a:r>
              <a:rPr lang="en-US" dirty="0" smtClean="0"/>
              <a:t>Active </a:t>
            </a:r>
            <a:r>
              <a:rPr lang="en-US" dirty="0"/>
              <a:t>learning is the </a:t>
            </a:r>
            <a:r>
              <a:rPr lang="en-US" dirty="0" smtClean="0"/>
              <a:t>key</a:t>
            </a:r>
          </a:p>
          <a:p>
            <a:r>
              <a:rPr lang="en-US" dirty="0" smtClean="0"/>
              <a:t>Volunteer to be the couple to walk through a dance</a:t>
            </a:r>
          </a:p>
          <a:p>
            <a:r>
              <a:rPr lang="en-US" dirty="0" smtClean="0"/>
              <a:t>Make sure you are doing something to process the information as a teacher is teaching, or as the MC is briefing the dance.  </a:t>
            </a:r>
          </a:p>
          <a:p>
            <a:r>
              <a:rPr lang="en-US" dirty="0" smtClean="0"/>
              <a:t>If you are preparing for a ball or other dance where you want to remember the dances, write them down.  Research shows that we remember things better when we write them down.</a:t>
            </a:r>
            <a:endParaRPr lang="en-US" dirty="0"/>
          </a:p>
        </p:txBody>
      </p:sp>
      <p:pic>
        <p:nvPicPr>
          <p:cNvPr id="4" name="Picture 3" descr="dancers paying atten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110" y="1444532"/>
            <a:ext cx="2632153" cy="1969167"/>
          </a:xfrm>
          <a:prstGeom prst="rect">
            <a:avLst/>
          </a:prstGeom>
        </p:spPr>
      </p:pic>
      <p:pic>
        <p:nvPicPr>
          <p:cNvPr id="5" name="Picture 4" descr="Screen Shot 2018-10-26 at 3.39.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579" y="1600201"/>
            <a:ext cx="3399826" cy="2598439"/>
          </a:xfrm>
          <a:prstGeom prst="rect">
            <a:avLst/>
          </a:prstGeom>
        </p:spPr>
      </p:pic>
      <p:pic>
        <p:nvPicPr>
          <p:cNvPr id="7" name="Picture 6" descr="writing on index card.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579" y="4308277"/>
            <a:ext cx="3007895" cy="2001617"/>
          </a:xfrm>
          <a:prstGeom prst="rect">
            <a:avLst/>
          </a:prstGeom>
        </p:spPr>
      </p:pic>
    </p:spTree>
    <p:extLst>
      <p:ext uri="{BB962C8B-B14F-4D97-AF65-F5344CB8AC3E}">
        <p14:creationId xmlns:p14="http://schemas.microsoft.com/office/powerpoint/2010/main" val="2973234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strVal val="#ppt_w*0.7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0.70"/>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strVal val="#ppt_w*0.70"/>
                                          </p:val>
                                        </p:tav>
                                        <p:tav tm="100000">
                                          <p:val>
                                            <p:strVal val="#ppt_w"/>
                                          </p:val>
                                        </p:tav>
                                      </p:tavLst>
                                    </p:anim>
                                    <p:anim calcmode="lin" valueType="num">
                                      <p:cBhvr>
                                        <p:cTn id="57" dur="1000" fill="hold"/>
                                        <p:tgtEl>
                                          <p:spTgt spid="7"/>
                                        </p:tgtEl>
                                        <p:attrNameLst>
                                          <p:attrName>ppt_h</p:attrName>
                                        </p:attrNameLst>
                                      </p:cBhvr>
                                      <p:tavLst>
                                        <p:tav tm="0">
                                          <p:val>
                                            <p:strVal val="#ppt_h"/>
                                          </p:val>
                                        </p:tav>
                                        <p:tav tm="100000">
                                          <p:val>
                                            <p:strVal val="#ppt_h"/>
                                          </p:val>
                                        </p:tav>
                                      </p:tavLst>
                                    </p:anim>
                                    <p:animEffect transition="in" filter="fade">
                                      <p:cBhvr>
                                        <p:cTn id="5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try</a:t>
            </a:r>
            <a:endParaRPr lang="en-US" dirty="0"/>
          </a:p>
        </p:txBody>
      </p:sp>
      <p:sp>
        <p:nvSpPr>
          <p:cNvPr id="3" name="Content Placeholder 2"/>
          <p:cNvSpPr>
            <a:spLocks noGrp="1"/>
          </p:cNvSpPr>
          <p:nvPr>
            <p:ph idx="1"/>
          </p:nvPr>
        </p:nvSpPr>
        <p:spPr/>
        <p:txBody>
          <a:bodyPr/>
          <a:lstStyle/>
          <a:p>
            <a:r>
              <a:rPr lang="en-US" dirty="0" smtClean="0"/>
              <a:t>I am going to brief a dance you have never seen. Then I would like you to try to dance it from the talk through.  See if you can use any of these techniques to help you.</a:t>
            </a:r>
          </a:p>
          <a:p>
            <a:r>
              <a:rPr lang="en-US" dirty="0" smtClean="0"/>
              <a:t>We will use some more of the techniques and see if you can remember it better.</a:t>
            </a:r>
          </a:p>
          <a:p>
            <a:endParaRPr lang="en-US" dirty="0"/>
          </a:p>
        </p:txBody>
      </p:sp>
      <p:pic>
        <p:nvPicPr>
          <p:cNvPr id="4" name="Picture 3" descr="101 dan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098" y="3836737"/>
            <a:ext cx="1957070" cy="2921000"/>
          </a:xfrm>
          <a:prstGeom prst="rect">
            <a:avLst/>
          </a:prstGeom>
        </p:spPr>
      </p:pic>
    </p:spTree>
    <p:extLst>
      <p:ext uri="{BB962C8B-B14F-4D97-AF65-F5344CB8AC3E}">
        <p14:creationId xmlns:p14="http://schemas.microsoft.com/office/powerpoint/2010/main" val="58142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b="1" dirty="0" smtClean="0"/>
              <a:t>M</a:t>
            </a:r>
            <a:r>
              <a:rPr lang="en-US" dirty="0" smtClean="0"/>
              <a:t> </a:t>
            </a:r>
            <a:r>
              <a:rPr lang="en-US" dirty="0" err="1" smtClean="0"/>
              <a:t>eaning</a:t>
            </a:r>
            <a:endParaRPr lang="en-US" dirty="0" smtClean="0"/>
          </a:p>
          <a:p>
            <a:pPr marL="0" indent="0">
              <a:buNone/>
            </a:pPr>
            <a:r>
              <a:rPr lang="en-US" sz="3600" b="1" dirty="0" smtClean="0"/>
              <a:t>E</a:t>
            </a:r>
            <a:r>
              <a:rPr lang="en-US" dirty="0" smtClean="0"/>
              <a:t> </a:t>
            </a:r>
            <a:r>
              <a:rPr lang="en-US" dirty="0" err="1" smtClean="0"/>
              <a:t>ncode</a:t>
            </a:r>
            <a:r>
              <a:rPr lang="en-US" dirty="0" smtClean="0"/>
              <a:t> in chunks</a:t>
            </a:r>
          </a:p>
          <a:p>
            <a:pPr marL="0" indent="0">
              <a:buNone/>
            </a:pPr>
            <a:r>
              <a:rPr lang="en-US" sz="3600" b="1" dirty="0" smtClean="0"/>
              <a:t>M</a:t>
            </a:r>
            <a:r>
              <a:rPr lang="en-US" dirty="0" smtClean="0"/>
              <a:t> </a:t>
            </a:r>
            <a:r>
              <a:rPr lang="en-US" dirty="0" err="1" smtClean="0"/>
              <a:t>ultisensory</a:t>
            </a:r>
            <a:endParaRPr lang="en-US" dirty="0" smtClean="0"/>
          </a:p>
          <a:p>
            <a:pPr marL="0" indent="0">
              <a:buNone/>
            </a:pPr>
            <a:r>
              <a:rPr lang="en-US" sz="3600" b="1" dirty="0" smtClean="0"/>
              <a:t>O</a:t>
            </a:r>
            <a:r>
              <a:rPr lang="en-US" b="1" dirty="0" smtClean="0"/>
              <a:t> </a:t>
            </a:r>
            <a:r>
              <a:rPr lang="en-US" dirty="0" err="1" smtClean="0"/>
              <a:t>ptimism</a:t>
            </a:r>
            <a:endParaRPr lang="en-US" dirty="0" smtClean="0"/>
          </a:p>
          <a:p>
            <a:pPr marL="0" indent="0">
              <a:buNone/>
            </a:pPr>
            <a:r>
              <a:rPr lang="en-US" sz="3600" b="1" dirty="0" smtClean="0"/>
              <a:t>R</a:t>
            </a:r>
            <a:r>
              <a:rPr lang="en-US" dirty="0" smtClean="0"/>
              <a:t> </a:t>
            </a:r>
            <a:r>
              <a:rPr lang="en-US" dirty="0" err="1" smtClean="0"/>
              <a:t>elationship</a:t>
            </a:r>
            <a:endParaRPr lang="en-US" dirty="0" smtClean="0"/>
          </a:p>
          <a:p>
            <a:pPr marL="0" indent="0">
              <a:buNone/>
            </a:pPr>
            <a:r>
              <a:rPr lang="en-US" sz="3600" b="1" dirty="0" smtClean="0"/>
              <a:t>Y</a:t>
            </a:r>
            <a:r>
              <a:rPr lang="en-US" b="1" dirty="0" smtClean="0"/>
              <a:t> </a:t>
            </a:r>
            <a:r>
              <a:rPr lang="en-US" dirty="0" err="1" smtClean="0"/>
              <a:t>ou</a:t>
            </a:r>
            <a:r>
              <a:rPr lang="en-US" dirty="0" smtClean="0"/>
              <a:t> need to do it</a:t>
            </a:r>
            <a:endParaRPr lang="en-US" dirty="0"/>
          </a:p>
        </p:txBody>
      </p:sp>
      <p:pic>
        <p:nvPicPr>
          <p:cNvPr id="4" name="Picture 3" descr="memor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11" y="1444532"/>
            <a:ext cx="8545348" cy="4638100"/>
          </a:xfrm>
          <a:prstGeom prst="rect">
            <a:avLst/>
          </a:prstGeom>
        </p:spPr>
      </p:pic>
    </p:spTree>
    <p:extLst>
      <p:ext uri="{BB962C8B-B14F-4D97-AF65-F5344CB8AC3E}">
        <p14:creationId xmlns:p14="http://schemas.microsoft.com/office/powerpoint/2010/main" val="1826188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1000" fill="hold"/>
                                        <p:tgtEl>
                                          <p:spTgt spid="4"/>
                                        </p:tgtEl>
                                        <p:attrNameLst>
                                          <p:attrName>ppt_w</p:attrName>
                                        </p:attrNameLst>
                                      </p:cBhvr>
                                      <p:tavLst>
                                        <p:tav tm="0">
                                          <p:val>
                                            <p:strVal val="#ppt_w*0.70"/>
                                          </p:val>
                                        </p:tav>
                                        <p:tav tm="100000">
                                          <p:val>
                                            <p:strVal val="#ppt_w"/>
                                          </p:val>
                                        </p:tav>
                                      </p:tavLst>
                                    </p:anim>
                                    <p:anim calcmode="lin" valueType="num">
                                      <p:cBhvr>
                                        <p:cTn id="57" dur="1000" fill="hold"/>
                                        <p:tgtEl>
                                          <p:spTgt spid="4"/>
                                        </p:tgtEl>
                                        <p:attrNameLst>
                                          <p:attrName>ppt_h</p:attrName>
                                        </p:attrNameLst>
                                      </p:cBhvr>
                                      <p:tavLst>
                                        <p:tav tm="0">
                                          <p:val>
                                            <p:strVal val="#ppt_h"/>
                                          </p:val>
                                        </p:tav>
                                        <p:tav tm="100000">
                                          <p:val>
                                            <p:strVal val="#ppt_h"/>
                                          </p:val>
                                        </p:tav>
                                      </p:tavLst>
                                    </p:anim>
                                    <p:animEffect transition="in" filter="fade">
                                      <p:cBhvr>
                                        <p:cTn id="5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would like a copy</a:t>
            </a:r>
            <a:endParaRPr lang="en-US" dirty="0"/>
          </a:p>
        </p:txBody>
      </p:sp>
      <p:sp>
        <p:nvSpPr>
          <p:cNvPr id="3" name="Content Placeholder 2"/>
          <p:cNvSpPr>
            <a:spLocks noGrp="1"/>
          </p:cNvSpPr>
          <p:nvPr>
            <p:ph idx="1"/>
          </p:nvPr>
        </p:nvSpPr>
        <p:spPr/>
        <p:txBody>
          <a:bodyPr/>
          <a:lstStyle/>
          <a:p>
            <a:r>
              <a:rPr lang="en-US" dirty="0" smtClean="0"/>
              <a:t>I would be happy to share a copy of this presentation and/or a copy of the MEMORY sheet.</a:t>
            </a:r>
          </a:p>
          <a:p>
            <a:r>
              <a:rPr lang="en-US" dirty="0" smtClean="0"/>
              <a:t>Just send me an email requesting it/them  and I will send what you request back to you.</a:t>
            </a:r>
          </a:p>
          <a:p>
            <a:endParaRPr lang="en-US" dirty="0"/>
          </a:p>
          <a:p>
            <a:pPr marL="0" indent="0">
              <a:buNone/>
            </a:pPr>
            <a:r>
              <a:rPr lang="en-US" sz="4800" dirty="0" err="1"/>
              <a:t>c</a:t>
            </a:r>
            <a:r>
              <a:rPr lang="en-US" sz="4800" dirty="0" err="1" smtClean="0"/>
              <a:t>ecily.selling@gmail.com</a:t>
            </a:r>
            <a:endParaRPr lang="en-US" sz="4800" dirty="0"/>
          </a:p>
        </p:txBody>
      </p:sp>
    </p:spTree>
    <p:extLst>
      <p:ext uri="{BB962C8B-B14F-4D97-AF65-F5344CB8AC3E}">
        <p14:creationId xmlns:p14="http://schemas.microsoft.com/office/powerpoint/2010/main" val="3572475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what you did to prepare for this weekend</a:t>
            </a:r>
            <a:endParaRPr lang="en-US" dirty="0"/>
          </a:p>
        </p:txBody>
      </p:sp>
      <p:sp>
        <p:nvSpPr>
          <p:cNvPr id="3" name="Content Placeholder 2"/>
          <p:cNvSpPr>
            <a:spLocks noGrp="1"/>
          </p:cNvSpPr>
          <p:nvPr>
            <p:ph idx="1"/>
          </p:nvPr>
        </p:nvSpPr>
        <p:spPr/>
        <p:txBody>
          <a:bodyPr/>
          <a:lstStyle/>
          <a:p>
            <a:r>
              <a:rPr lang="en-US" dirty="0" smtClean="0"/>
              <a:t>Did you study the dances for the ball tonight?</a:t>
            </a:r>
          </a:p>
          <a:p>
            <a:r>
              <a:rPr lang="en-US" dirty="0" smtClean="0"/>
              <a:t>Did you go to a preparation class?</a:t>
            </a:r>
          </a:p>
          <a:p>
            <a:r>
              <a:rPr lang="en-US" dirty="0" smtClean="0"/>
              <a:t>Will you go to a ball prep class next?</a:t>
            </a:r>
          </a:p>
          <a:p>
            <a:r>
              <a:rPr lang="en-US" dirty="0" smtClean="0"/>
              <a:t>Did you read through the dances?</a:t>
            </a:r>
          </a:p>
          <a:p>
            <a:r>
              <a:rPr lang="en-US" dirty="0" smtClean="0"/>
              <a:t>Did you walk things through in your living room?</a:t>
            </a:r>
          </a:p>
          <a:p>
            <a:r>
              <a:rPr lang="en-US" dirty="0" smtClean="0"/>
              <a:t>Talk to a person next to you and tell them what you did.</a:t>
            </a:r>
            <a:endParaRPr lang="en-US" dirty="0"/>
          </a:p>
        </p:txBody>
      </p:sp>
    </p:spTree>
    <p:extLst>
      <p:ext uri="{BB962C8B-B14F-4D97-AF65-F5344CB8AC3E}">
        <p14:creationId xmlns:p14="http://schemas.microsoft.com/office/powerpoint/2010/main" val="4189271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on your brain</a:t>
            </a:r>
            <a:endParaRPr lang="en-US" dirty="0"/>
          </a:p>
        </p:txBody>
      </p:sp>
      <p:sp>
        <p:nvSpPr>
          <p:cNvPr id="3" name="Content Placeholder 2"/>
          <p:cNvSpPr>
            <a:spLocks noGrp="1"/>
          </p:cNvSpPr>
          <p:nvPr>
            <p:ph idx="1"/>
          </p:nvPr>
        </p:nvSpPr>
        <p:spPr/>
        <p:txBody>
          <a:bodyPr/>
          <a:lstStyle/>
          <a:p>
            <a:pPr marL="0" indent="0">
              <a:buNone/>
            </a:pPr>
            <a:r>
              <a:rPr lang="en-US" dirty="0" smtClean="0"/>
              <a:t>Neurons and learning</a:t>
            </a:r>
          </a:p>
          <a:p>
            <a:pPr marL="0" indent="0">
              <a:buNone/>
            </a:pPr>
            <a:r>
              <a:rPr lang="en-US" dirty="0">
                <a:hlinkClick r:id="rId3"/>
              </a:rPr>
              <a:t>https://www.youtube.com/watch?v=</a:t>
            </a:r>
            <a:r>
              <a:rPr lang="en-US" dirty="0" smtClean="0">
                <a:hlinkClick r:id="rId3"/>
              </a:rPr>
              <a:t>ucQQCa_kA0U</a:t>
            </a:r>
            <a:r>
              <a:rPr lang="en-US" dirty="0" smtClean="0"/>
              <a:t> </a:t>
            </a:r>
            <a:endParaRPr lang="en-US" dirty="0"/>
          </a:p>
          <a:p>
            <a:pPr marL="0" indent="0">
              <a:buNone/>
            </a:pPr>
            <a:r>
              <a:rPr lang="en-US" dirty="0" smtClean="0"/>
              <a:t>Making connections</a:t>
            </a:r>
          </a:p>
          <a:p>
            <a:endParaRPr lang="en-US" dirty="0" smtClean="0"/>
          </a:p>
          <a:p>
            <a:endParaRPr lang="en-US" dirty="0"/>
          </a:p>
        </p:txBody>
      </p:sp>
      <p:pic>
        <p:nvPicPr>
          <p:cNvPr id="4" name="Picture 3" descr="neural connection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00" y="3619501"/>
            <a:ext cx="3505200" cy="2324100"/>
          </a:xfrm>
          <a:prstGeom prst="rect">
            <a:avLst/>
          </a:prstGeom>
        </p:spPr>
      </p:pic>
    </p:spTree>
    <p:extLst>
      <p:ext uri="{BB962C8B-B14F-4D97-AF65-F5344CB8AC3E}">
        <p14:creationId xmlns:p14="http://schemas.microsoft.com/office/powerpoint/2010/main" val="4140851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Memory</a:t>
            </a:r>
            <a:endParaRPr lang="en-US" dirty="0"/>
          </a:p>
        </p:txBody>
      </p:sp>
      <p:sp>
        <p:nvSpPr>
          <p:cNvPr id="3" name="Content Placeholder 2"/>
          <p:cNvSpPr>
            <a:spLocks noGrp="1"/>
          </p:cNvSpPr>
          <p:nvPr>
            <p:ph idx="1"/>
          </p:nvPr>
        </p:nvSpPr>
        <p:spPr/>
        <p:txBody>
          <a:bodyPr/>
          <a:lstStyle/>
          <a:p>
            <a:r>
              <a:rPr lang="en-US" dirty="0" smtClean="0"/>
              <a:t>Short term memory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Working memory </a:t>
            </a:r>
            <a:br>
              <a:rPr lang="en-US" dirty="0" smtClean="0"/>
            </a:br>
            <a:r>
              <a:rPr lang="en-US" dirty="0" smtClean="0"/>
              <a:t/>
            </a:r>
            <a:br>
              <a:rPr lang="en-US" dirty="0" smtClean="0"/>
            </a:br>
            <a:endParaRPr lang="en-US" dirty="0" smtClean="0"/>
          </a:p>
          <a:p>
            <a:r>
              <a:rPr lang="en-US" dirty="0" smtClean="0"/>
              <a:t>Long term memory  </a:t>
            </a:r>
            <a:endParaRPr lang="en-US" dirty="0"/>
          </a:p>
        </p:txBody>
      </p:sp>
      <p:pic>
        <p:nvPicPr>
          <p:cNvPr id="4" name="Picture 3" descr="spa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621" y="1600201"/>
            <a:ext cx="2244326" cy="1256822"/>
          </a:xfrm>
          <a:prstGeom prst="rect">
            <a:avLst/>
          </a:prstGeom>
        </p:spPr>
      </p:pic>
      <p:pic>
        <p:nvPicPr>
          <p:cNvPr id="5" name="Picture 4" descr="working memory and dan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208" y="3057503"/>
            <a:ext cx="2379641" cy="1784731"/>
          </a:xfrm>
          <a:prstGeom prst="rect">
            <a:avLst/>
          </a:prstGeom>
        </p:spPr>
      </p:pic>
      <p:pic>
        <p:nvPicPr>
          <p:cNvPr id="6" name="Picture 5" descr="memory schema.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94" y="1600201"/>
            <a:ext cx="8849286" cy="4135181"/>
          </a:xfrm>
          <a:prstGeom prst="rect">
            <a:avLst/>
          </a:prstGeom>
        </p:spPr>
      </p:pic>
    </p:spTree>
    <p:extLst>
      <p:ext uri="{BB962C8B-B14F-4D97-AF65-F5344CB8AC3E}">
        <p14:creationId xmlns:p14="http://schemas.microsoft.com/office/powerpoint/2010/main" val="2403220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34736"/>
            <a:ext cx="8042276" cy="909795"/>
          </a:xfrm>
        </p:spPr>
        <p:txBody>
          <a:bodyPr>
            <a:normAutofit/>
          </a:bodyPr>
          <a:lstStyle/>
          <a:p>
            <a:r>
              <a:rPr lang="en-US" dirty="0" smtClean="0"/>
              <a:t>Mirror Neurons</a:t>
            </a:r>
            <a:endParaRPr lang="en-US" dirty="0"/>
          </a:p>
        </p:txBody>
      </p:sp>
      <p:sp>
        <p:nvSpPr>
          <p:cNvPr id="3" name="Content Placeholder 2"/>
          <p:cNvSpPr>
            <a:spLocks noGrp="1"/>
          </p:cNvSpPr>
          <p:nvPr>
            <p:ph idx="1"/>
          </p:nvPr>
        </p:nvSpPr>
        <p:spPr>
          <a:xfrm>
            <a:off x="549275" y="1600201"/>
            <a:ext cx="8042276" cy="4923588"/>
          </a:xfrm>
        </p:spPr>
        <p:txBody>
          <a:bodyPr>
            <a:normAutofit fontScale="70000" lnSpcReduction="20000"/>
          </a:bodyPr>
          <a:lstStyle/>
          <a:p>
            <a:pPr marL="0" indent="0">
              <a:buNone/>
            </a:pPr>
            <a:r>
              <a:rPr lang="en-US" dirty="0" smtClean="0"/>
              <a:t>When someone else is dancing or demonstrating, the neurons in your brain are also firing, but only if you are paying attention.  </a:t>
            </a:r>
          </a:p>
          <a:p>
            <a:pPr marL="0" indent="0">
              <a:buNone/>
            </a:pPr>
            <a:r>
              <a:rPr lang="en-US" dirty="0" smtClean="0"/>
              <a:t>A</a:t>
            </a:r>
          </a:p>
          <a:p>
            <a:pPr marL="0" indent="0">
              <a:buNone/>
            </a:pPr>
            <a:r>
              <a:rPr lang="en-US" dirty="0" smtClean="0"/>
              <a:t>			T</a:t>
            </a:r>
          </a:p>
          <a:p>
            <a:pPr marL="0" indent="0">
              <a:buNone/>
            </a:pPr>
            <a:r>
              <a:rPr lang="en-US" dirty="0" smtClean="0"/>
              <a:t>	T</a:t>
            </a:r>
          </a:p>
          <a:p>
            <a:pPr marL="0" indent="0">
              <a:buNone/>
            </a:pPr>
            <a:r>
              <a:rPr lang="en-US" dirty="0" smtClean="0"/>
              <a:t>				E</a:t>
            </a:r>
          </a:p>
          <a:p>
            <a:pPr marL="0" indent="0">
              <a:buNone/>
            </a:pPr>
            <a:r>
              <a:rPr lang="en-US" dirty="0" smtClean="0"/>
              <a:t>	N</a:t>
            </a:r>
          </a:p>
          <a:p>
            <a:pPr marL="0" indent="0">
              <a:buNone/>
            </a:pPr>
            <a:r>
              <a:rPr lang="en-US" dirty="0" smtClean="0"/>
              <a:t>						T</a:t>
            </a:r>
          </a:p>
          <a:p>
            <a:pPr marL="0" indent="0">
              <a:buNone/>
            </a:pPr>
            <a:r>
              <a:rPr lang="en-US" dirty="0" smtClean="0"/>
              <a:t>		I</a:t>
            </a:r>
          </a:p>
          <a:p>
            <a:pPr marL="0" indent="0">
              <a:buNone/>
            </a:pPr>
            <a:r>
              <a:rPr lang="en-US" dirty="0" smtClean="0"/>
              <a:t>			O</a:t>
            </a:r>
          </a:p>
          <a:p>
            <a:pPr marL="0" indent="0">
              <a:buNone/>
            </a:pPr>
            <a:r>
              <a:rPr lang="en-US" dirty="0" smtClean="0"/>
              <a:t>							N</a:t>
            </a:r>
          </a:p>
          <a:p>
            <a:pPr marL="0" indent="0">
              <a:buNone/>
            </a:pPr>
            <a:endParaRPr lang="en-US" dirty="0"/>
          </a:p>
        </p:txBody>
      </p:sp>
      <p:sp>
        <p:nvSpPr>
          <p:cNvPr id="6" name="TextBox 5"/>
          <p:cNvSpPr txBox="1"/>
          <p:nvPr/>
        </p:nvSpPr>
        <p:spPr>
          <a:xfrm>
            <a:off x="0" y="0"/>
            <a:ext cx="9143999" cy="6247864"/>
          </a:xfrm>
          <a:prstGeom prst="rect">
            <a:avLst/>
          </a:prstGeom>
          <a:solidFill>
            <a:schemeClr val="bg2">
              <a:lumMod val="90000"/>
            </a:schemeClr>
          </a:solid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8000" b="1" dirty="0" smtClean="0">
                <a:ln w="11430"/>
                <a:solidFill>
                  <a:srgbClr val="0000FF"/>
                </a:solidFill>
                <a:effectLst>
                  <a:outerShdw blurRad="80000" dist="40000" dir="5040000" algn="tl">
                    <a:srgbClr val="000000">
                      <a:alpha val="30000"/>
                    </a:srgbClr>
                  </a:outerShdw>
                </a:effectLst>
              </a:rPr>
              <a:t>ATTENTION</a:t>
            </a:r>
          </a:p>
          <a:p>
            <a:pPr algn="ctr"/>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60996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ppt_x"/>
                                          </p:val>
                                        </p:tav>
                                        <p:tav tm="100000">
                                          <p:val>
                                            <p:strVal val="#ppt_x"/>
                                          </p:val>
                                        </p:tav>
                                      </p:tavLst>
                                    </p:anim>
                                    <p:anim calcmode="lin" valueType="num">
                                      <p:cBhvr additive="base">
                                        <p:cTn id="7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with memory</a:t>
            </a:r>
            <a:endParaRPr lang="en-US" dirty="0"/>
          </a:p>
        </p:txBody>
      </p:sp>
      <p:sp>
        <p:nvSpPr>
          <p:cNvPr id="3" name="Content Placeholder 2"/>
          <p:cNvSpPr>
            <a:spLocks noGrp="1"/>
          </p:cNvSpPr>
          <p:nvPr>
            <p:ph idx="1"/>
          </p:nvPr>
        </p:nvSpPr>
        <p:spPr/>
        <p:txBody>
          <a:bodyPr/>
          <a:lstStyle/>
          <a:p>
            <a:r>
              <a:rPr lang="en-US" dirty="0" smtClean="0"/>
              <a:t>Distractions from within also interfere with memory</a:t>
            </a:r>
            <a:endParaRPr lang="en-US" dirty="0"/>
          </a:p>
        </p:txBody>
      </p:sp>
      <p:pic>
        <p:nvPicPr>
          <p:cNvPr id="4" name="Picture 3" descr="distracted in dance cla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8426"/>
            <a:ext cx="9144000" cy="3874416"/>
          </a:xfrm>
          <a:prstGeom prst="rect">
            <a:avLst/>
          </a:prstGeom>
        </p:spPr>
      </p:pic>
    </p:spTree>
    <p:extLst>
      <p:ext uri="{BB962C8B-B14F-4D97-AF65-F5344CB8AC3E}">
        <p14:creationId xmlns:p14="http://schemas.microsoft.com/office/powerpoint/2010/main" val="1806258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relies on meaning</a:t>
            </a:r>
            <a:endParaRPr lang="en-US" dirty="0"/>
          </a:p>
        </p:txBody>
      </p:sp>
      <p:sp>
        <p:nvSpPr>
          <p:cNvPr id="3" name="Content Placeholder 2"/>
          <p:cNvSpPr>
            <a:spLocks noGrp="1"/>
          </p:cNvSpPr>
          <p:nvPr>
            <p:ph idx="1"/>
          </p:nvPr>
        </p:nvSpPr>
        <p:spPr>
          <a:xfrm>
            <a:off x="549275" y="2684036"/>
            <a:ext cx="8042276" cy="1083835"/>
          </a:xfrm>
        </p:spPr>
        <p:txBody>
          <a:bodyPr/>
          <a:lstStyle/>
          <a:p>
            <a:pPr marL="0" lvl="3" indent="0">
              <a:spcBef>
                <a:spcPts val="2000"/>
              </a:spcBef>
              <a:buClr>
                <a:schemeClr val="accent1">
                  <a:lumMod val="60000"/>
                  <a:lumOff val="40000"/>
                </a:schemeClr>
              </a:buClr>
              <a:buNone/>
            </a:pPr>
            <a:r>
              <a:rPr lang="en-US" sz="5400" dirty="0" smtClean="0">
                <a:latin typeface="Arial" charset="0"/>
              </a:rPr>
              <a:t>I B M L O L U S A C D</a:t>
            </a:r>
            <a:endParaRPr lang="en-US" sz="5400" dirty="0">
              <a:latin typeface="Arial" charset="0"/>
            </a:endParaRPr>
          </a:p>
          <a:p>
            <a:endParaRPr lang="en-US" dirty="0"/>
          </a:p>
        </p:txBody>
      </p:sp>
      <p:sp>
        <p:nvSpPr>
          <p:cNvPr id="5" name="Rectangle 4"/>
          <p:cNvSpPr/>
          <p:nvPr/>
        </p:nvSpPr>
        <p:spPr>
          <a:xfrm>
            <a:off x="549275" y="2684036"/>
            <a:ext cx="7218947" cy="1510631"/>
          </a:xfrm>
          <a:prstGeom prst="rect">
            <a:avLst/>
          </a:prstGeom>
          <a:solidFill>
            <a:schemeClr val="tx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659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Meaning: Easier to Remember</a:t>
            </a:r>
            <a:endParaRPr lang="en-US" dirty="0"/>
          </a:p>
        </p:txBody>
      </p:sp>
      <p:sp>
        <p:nvSpPr>
          <p:cNvPr id="3" name="Content Placeholder 2"/>
          <p:cNvSpPr>
            <a:spLocks noGrp="1"/>
          </p:cNvSpPr>
          <p:nvPr>
            <p:ph idx="1"/>
          </p:nvPr>
        </p:nvSpPr>
        <p:spPr>
          <a:xfrm>
            <a:off x="549275" y="3165050"/>
            <a:ext cx="8042276" cy="1768641"/>
          </a:xfrm>
        </p:spPr>
        <p:txBody>
          <a:bodyPr>
            <a:normAutofit/>
          </a:bodyPr>
          <a:lstStyle/>
          <a:p>
            <a:pPr marL="0" indent="0" algn="ctr">
              <a:buNone/>
            </a:pPr>
            <a:r>
              <a:rPr lang="en-US" sz="5400" dirty="0" smtClean="0"/>
              <a:t>IBM   LOL</a:t>
            </a:r>
            <a:r>
              <a:rPr lang="en-US" sz="5400" dirty="0"/>
              <a:t> </a:t>
            </a:r>
            <a:r>
              <a:rPr lang="en-US" sz="5400" dirty="0" smtClean="0"/>
              <a:t>  USA</a:t>
            </a:r>
            <a:r>
              <a:rPr lang="en-US" sz="5400" dirty="0"/>
              <a:t> </a:t>
            </a:r>
            <a:r>
              <a:rPr lang="en-US" sz="5400" dirty="0" smtClean="0"/>
              <a:t>  CD	</a:t>
            </a:r>
            <a:endParaRPr lang="en-US" sz="5400" dirty="0"/>
          </a:p>
        </p:txBody>
      </p:sp>
      <p:sp>
        <p:nvSpPr>
          <p:cNvPr id="4" name="Rounded Rectangle 3"/>
          <p:cNvSpPr/>
          <p:nvPr/>
        </p:nvSpPr>
        <p:spPr>
          <a:xfrm>
            <a:off x="788737" y="3142322"/>
            <a:ext cx="7472947" cy="18582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720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Our </a:t>
            </a:r>
            <a:r>
              <a:rPr lang="en-US" dirty="0"/>
              <a:t>minds do not remember meaningless info </a:t>
            </a:r>
            <a:r>
              <a:rPr lang="en-US" dirty="0" smtClean="0"/>
              <a:t>well.</a:t>
            </a:r>
          </a:p>
          <a:p>
            <a:pPr marL="0" indent="0">
              <a:buNone/>
            </a:pPr>
            <a:endParaRPr lang="en-US" dirty="0"/>
          </a:p>
          <a:p>
            <a:pPr marL="0" indent="0">
              <a:buNone/>
            </a:pPr>
            <a:r>
              <a:rPr lang="en-US" dirty="0" smtClean="0"/>
              <a:t>Stories can help</a:t>
            </a:r>
          </a:p>
          <a:p>
            <a:pPr marL="0" indent="0">
              <a:buNone/>
            </a:pPr>
            <a:r>
              <a:rPr lang="en-US" dirty="0" smtClean="0"/>
              <a:t>Shapes can help </a:t>
            </a:r>
            <a:endParaRPr lang="en-US" dirty="0" smtClean="0"/>
          </a:p>
          <a:p>
            <a:pPr marL="0" indent="0">
              <a:buNone/>
            </a:pPr>
            <a:r>
              <a:rPr lang="en-US" dirty="0" smtClean="0"/>
              <a:t>Humor </a:t>
            </a:r>
            <a:r>
              <a:rPr lang="en-US" dirty="0" smtClean="0"/>
              <a:t>really helps</a:t>
            </a:r>
            <a:r>
              <a:rPr lang="en-US" dirty="0" smtClean="0"/>
              <a:t>.</a:t>
            </a:r>
          </a:p>
          <a:p>
            <a:pPr marL="0" indent="0">
              <a:buNone/>
            </a:pPr>
            <a:endParaRPr lang="en-US" dirty="0"/>
          </a:p>
        </p:txBody>
      </p:sp>
      <p:pic>
        <p:nvPicPr>
          <p:cNvPr id="4" name="Picture 3" descr="st john ri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022" y="850900"/>
            <a:ext cx="4309978" cy="2424363"/>
          </a:xfrm>
          <a:prstGeom prst="rect">
            <a:avLst/>
          </a:prstGeom>
        </p:spPr>
      </p:pic>
      <p:pic>
        <p:nvPicPr>
          <p:cNvPr id="5" name="Picture 4" descr="diagram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210" y="3120072"/>
            <a:ext cx="5253789" cy="2292731"/>
          </a:xfrm>
          <a:prstGeom prst="rect">
            <a:avLst/>
          </a:prstGeom>
        </p:spPr>
      </p:pic>
      <p:pic>
        <p:nvPicPr>
          <p:cNvPr id="6" name="Picture 5" descr="cross heart b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345" y="4678947"/>
            <a:ext cx="1386865" cy="2084066"/>
          </a:xfrm>
          <a:prstGeom prst="rect">
            <a:avLst/>
          </a:prstGeom>
        </p:spPr>
      </p:pic>
    </p:spTree>
    <p:extLst>
      <p:ext uri="{BB962C8B-B14F-4D97-AF65-F5344CB8AC3E}">
        <p14:creationId xmlns:p14="http://schemas.microsoft.com/office/powerpoint/2010/main" val="2414314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strVal val="#ppt_w*0.7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0.70"/>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strVal val="#ppt_w*0.70"/>
                                          </p:val>
                                        </p:tav>
                                        <p:tav tm="100000">
                                          <p:val>
                                            <p:strVal val="#ppt_w"/>
                                          </p:val>
                                        </p:tav>
                                      </p:tavLst>
                                    </p:anim>
                                    <p:anim calcmode="lin" valueType="num">
                                      <p:cBhvr>
                                        <p:cTn id="57" dur="1000" fill="hold"/>
                                        <p:tgtEl>
                                          <p:spTgt spid="6"/>
                                        </p:tgtEl>
                                        <p:attrNameLst>
                                          <p:attrName>ppt_h</p:attrName>
                                        </p:attrNameLst>
                                      </p:cBhvr>
                                      <p:tavLst>
                                        <p:tav tm="0">
                                          <p:val>
                                            <p:strVal val="#ppt_h"/>
                                          </p:val>
                                        </p:tav>
                                        <p:tav tm="100000">
                                          <p:val>
                                            <p:strVal val="#ppt_h"/>
                                          </p:val>
                                        </p:tav>
                                      </p:tavLst>
                                    </p:anim>
                                    <p:animEffect transition="in" filter="fade">
                                      <p:cBhvr>
                                        <p:cTn id="5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3268</TotalTime>
  <Words>1976</Words>
  <Application>Microsoft Macintosh PowerPoint</Application>
  <PresentationFormat>On-screen Show (4:3)</PresentationFormat>
  <Paragraphs>126</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Breeze</vt:lpstr>
      <vt:lpstr>Memory for Scottish Dance</vt:lpstr>
      <vt:lpstr>Think about what you did to prepare for this weekend</vt:lpstr>
      <vt:lpstr>Crash course on your brain</vt:lpstr>
      <vt:lpstr>Types of Memory</vt:lpstr>
      <vt:lpstr>Mirror Neurons</vt:lpstr>
      <vt:lpstr>Interference with memory</vt:lpstr>
      <vt:lpstr>Memory relies on meaning</vt:lpstr>
      <vt:lpstr>With Meaning: Easier to Remember</vt:lpstr>
      <vt:lpstr>MEANING</vt:lpstr>
      <vt:lpstr>ENCODE in chunks</vt:lpstr>
      <vt:lpstr>MULTISENSORY</vt:lpstr>
      <vt:lpstr>OPTIMISM</vt:lpstr>
      <vt:lpstr>RELATIONSHIP</vt:lpstr>
      <vt:lpstr>YOU NEED TO DO IT</vt:lpstr>
      <vt:lpstr>Time to try</vt:lpstr>
      <vt:lpstr>MEMORY</vt:lpstr>
      <vt:lpstr>If you would like a copy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for Scottish Dance</dc:title>
  <dc:creator>Cecily</dc:creator>
  <cp:lastModifiedBy>Cecily</cp:lastModifiedBy>
  <cp:revision>23</cp:revision>
  <cp:lastPrinted>2018-10-23T12:57:45Z</cp:lastPrinted>
  <dcterms:created xsi:type="dcterms:W3CDTF">2018-09-29T23:07:24Z</dcterms:created>
  <dcterms:modified xsi:type="dcterms:W3CDTF">2018-10-26T23:15:11Z</dcterms:modified>
</cp:coreProperties>
</file>